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77CAB-62CB-4B60-93BF-7674904429EE}" type="datetimeFigureOut">
              <a:rPr lang="pt-BR" smtClean="0"/>
              <a:t>08/08/2011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D3BD0-230C-4997-A49E-E3623194461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77CAB-62CB-4B60-93BF-7674904429EE}" type="datetimeFigureOut">
              <a:rPr lang="pt-BR" smtClean="0"/>
              <a:t>08/08/2011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D3BD0-230C-4997-A49E-E3623194461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77CAB-62CB-4B60-93BF-7674904429EE}" type="datetimeFigureOut">
              <a:rPr lang="pt-BR" smtClean="0"/>
              <a:t>08/08/2011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D3BD0-230C-4997-A49E-E3623194461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77CAB-62CB-4B60-93BF-7674904429EE}" type="datetimeFigureOut">
              <a:rPr lang="pt-BR" smtClean="0"/>
              <a:t>08/08/2011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D3BD0-230C-4997-A49E-E3623194461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77CAB-62CB-4B60-93BF-7674904429EE}" type="datetimeFigureOut">
              <a:rPr lang="pt-BR" smtClean="0"/>
              <a:t>08/08/2011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D3BD0-230C-4997-A49E-E3623194461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77CAB-62CB-4B60-93BF-7674904429EE}" type="datetimeFigureOut">
              <a:rPr lang="pt-BR" smtClean="0"/>
              <a:t>08/08/2011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D3BD0-230C-4997-A49E-E3623194461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77CAB-62CB-4B60-93BF-7674904429EE}" type="datetimeFigureOut">
              <a:rPr lang="pt-BR" smtClean="0"/>
              <a:t>08/08/2011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D3BD0-230C-4997-A49E-E3623194461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77CAB-62CB-4B60-93BF-7674904429EE}" type="datetimeFigureOut">
              <a:rPr lang="pt-BR" smtClean="0"/>
              <a:t>08/08/2011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D3BD0-230C-4997-A49E-E3623194461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77CAB-62CB-4B60-93BF-7674904429EE}" type="datetimeFigureOut">
              <a:rPr lang="pt-BR" smtClean="0"/>
              <a:t>08/08/2011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D3BD0-230C-4997-A49E-E3623194461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77CAB-62CB-4B60-93BF-7674904429EE}" type="datetimeFigureOut">
              <a:rPr lang="pt-BR" smtClean="0"/>
              <a:t>08/08/2011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D3BD0-230C-4997-A49E-E3623194461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77CAB-62CB-4B60-93BF-7674904429EE}" type="datetimeFigureOut">
              <a:rPr lang="pt-BR" smtClean="0"/>
              <a:t>08/08/2011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D3BD0-230C-4997-A49E-E3623194461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77CAB-62CB-4B60-93BF-7674904429EE}" type="datetimeFigureOut">
              <a:rPr lang="pt-BR" smtClean="0"/>
              <a:t>08/08/2011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D3BD0-230C-4997-A49E-E36231944614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Arquitetura básica de um Computador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Prof. Ricardo S. Casado</a:t>
            </a:r>
            <a:endParaRPr lang="pt-B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Memória do Computador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Código ASCII (7 bits) - cada byte armazena um caractere: algarismo, letra, símbolo ou caractere de controle.</a:t>
            </a:r>
            <a:endParaRPr lang="pt-B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837" y="3573016"/>
            <a:ext cx="8163611" cy="2434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Memória do Computador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Código ASCII (7 bits)</a:t>
            </a:r>
          </a:p>
          <a:p>
            <a:r>
              <a:rPr lang="pt-BR" dirty="0" smtClean="0"/>
              <a:t>Possibilidade de 2^7 representações diversas (128 caracteres).</a:t>
            </a:r>
          </a:p>
          <a:p>
            <a:pPr lvl="1"/>
            <a:r>
              <a:rPr lang="pt-BR" dirty="0" smtClean="0"/>
              <a:t>Alfabeto inglês em letras minúsculas e maiúsculas (52);</a:t>
            </a:r>
          </a:p>
          <a:p>
            <a:pPr lvl="1"/>
            <a:r>
              <a:rPr lang="pt-BR" dirty="0" smtClean="0"/>
              <a:t>Caracteres decimais numéricos (10);</a:t>
            </a:r>
          </a:p>
          <a:p>
            <a:pPr lvl="1"/>
            <a:r>
              <a:rPr lang="pt-BR" dirty="0" smtClean="0"/>
              <a:t>Caracteres especiais e de operação (33);</a:t>
            </a:r>
          </a:p>
          <a:p>
            <a:pPr lvl="1"/>
            <a:r>
              <a:rPr lang="pt-BR" dirty="0" smtClean="0"/>
              <a:t>Caracteres de controle (33).</a:t>
            </a:r>
            <a:endParaRPr lang="pt-B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Memória do Computador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Armazenamento de informações NUMÉRICAS</a:t>
            </a:r>
          </a:p>
          <a:p>
            <a:r>
              <a:rPr lang="pt-BR" dirty="0" smtClean="0"/>
              <a:t>A representação de grandezas numéricas está fundamentalmente LIGADA À ARQUITETURA do computador e aos TIPOS DE DADOS de cada linguagem.</a:t>
            </a:r>
          </a:p>
          <a:p>
            <a:r>
              <a:rPr lang="pt-BR" dirty="0" smtClean="0"/>
              <a:t>Linguagens voltadas para a ÁREA CIENTÍFICA caracterizam-se por terem tipos de dados que possibilitam cálculos mais COMPLEXOS.</a:t>
            </a:r>
            <a:endParaRPr lang="pt-B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Memória do Computador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Armazenamento de informações NUMÉRICAS (Exemplo em PASCAL).</a:t>
            </a:r>
          </a:p>
          <a:p>
            <a:r>
              <a:rPr lang="pt-BR" dirty="0" smtClean="0"/>
              <a:t>Utiliza 2 bytes (16 bits) para armazenar um valor decimal inteiro (tipo </a:t>
            </a:r>
            <a:r>
              <a:rPr lang="pt-BR" i="1" dirty="0" err="1" smtClean="0"/>
              <a:t>integer</a:t>
            </a:r>
            <a:r>
              <a:rPr lang="pt-BR" dirty="0" smtClean="0"/>
              <a:t>).</a:t>
            </a:r>
          </a:p>
          <a:p>
            <a:r>
              <a:rPr lang="pt-BR" dirty="0" smtClean="0"/>
              <a:t>1 bit é utilizado para o sinal e 15 bits para o módulo do número (0 positivo e 1 negativo).</a:t>
            </a:r>
          </a:p>
          <a:p>
            <a:endParaRPr lang="pt-BR" dirty="0"/>
          </a:p>
          <a:p>
            <a:r>
              <a:rPr lang="pt-BR" dirty="0" smtClean="0"/>
              <a:t>Qual o MAIOR valor do tipo INTEGER que o PASCAL aceita?</a:t>
            </a:r>
            <a:endParaRPr lang="pt-B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860" y="4501746"/>
            <a:ext cx="5688460" cy="555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Memória do Computador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MEMÓRIA É DIVIDIDA EM CAMADAS:</a:t>
            </a:r>
          </a:p>
          <a:p>
            <a:endParaRPr lang="pt-BR" dirty="0"/>
          </a:p>
          <a:p>
            <a:r>
              <a:rPr lang="pt-BR" dirty="0" smtClean="0"/>
              <a:t>Memória </a:t>
            </a:r>
            <a:r>
              <a:rPr lang="pt-BR" dirty="0" err="1" smtClean="0"/>
              <a:t>cache</a:t>
            </a:r>
            <a:r>
              <a:rPr lang="pt-BR" dirty="0" smtClean="0"/>
              <a:t>;</a:t>
            </a:r>
          </a:p>
          <a:p>
            <a:r>
              <a:rPr lang="pt-BR" dirty="0" smtClean="0"/>
              <a:t>Memória principal;</a:t>
            </a:r>
          </a:p>
          <a:p>
            <a:r>
              <a:rPr lang="pt-BR" dirty="0" smtClean="0"/>
              <a:t>Memória auxiliar.</a:t>
            </a:r>
            <a:endParaRPr lang="pt-B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Memória do Computador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 smtClean="0"/>
              <a:t>A memória é dividida em camadas:</a:t>
            </a:r>
          </a:p>
          <a:p>
            <a:r>
              <a:rPr lang="pt-BR" dirty="0" smtClean="0"/>
              <a:t>MEMÓRIA CACHE</a:t>
            </a:r>
          </a:p>
          <a:p>
            <a:pPr lvl="1"/>
            <a:r>
              <a:rPr lang="pt-BR" dirty="0" smtClean="0"/>
              <a:t>Camada mais próxima do processador;</a:t>
            </a:r>
          </a:p>
          <a:p>
            <a:pPr lvl="1"/>
            <a:r>
              <a:rPr lang="pt-BR" dirty="0" smtClean="0"/>
              <a:t>Funcionamento muito rápido;</a:t>
            </a:r>
          </a:p>
          <a:p>
            <a:pPr lvl="1"/>
            <a:r>
              <a:rPr lang="pt-BR" dirty="0" smtClean="0"/>
              <a:t>Alto custo;</a:t>
            </a:r>
          </a:p>
          <a:p>
            <a:pPr lvl="1"/>
            <a:r>
              <a:rPr lang="pt-BR" dirty="0" smtClean="0"/>
              <a:t>Pequena, devido ao custo.</a:t>
            </a:r>
          </a:p>
          <a:p>
            <a:pPr lvl="1" algn="just">
              <a:buNone/>
            </a:pPr>
            <a:r>
              <a:rPr lang="pt-BR" dirty="0" smtClean="0"/>
              <a:t>	</a:t>
            </a:r>
          </a:p>
          <a:p>
            <a:pPr lvl="1" algn="just">
              <a:buNone/>
            </a:pPr>
            <a:r>
              <a:rPr lang="pt-BR" sz="2600" dirty="0" smtClean="0"/>
              <a:t>* A </a:t>
            </a:r>
            <a:r>
              <a:rPr lang="pt-BR" sz="2600" dirty="0"/>
              <a:t>diferença fundamental entre a memória </a:t>
            </a:r>
            <a:r>
              <a:rPr lang="pt-BR" sz="2600" dirty="0" err="1"/>
              <a:t>cache</a:t>
            </a:r>
            <a:r>
              <a:rPr lang="pt-BR" sz="2600" dirty="0"/>
              <a:t> e a memória RAM é o tipo de célula usado. A memória </a:t>
            </a:r>
            <a:r>
              <a:rPr lang="pt-BR" sz="2600" dirty="0" err="1"/>
              <a:t>cache</a:t>
            </a:r>
            <a:r>
              <a:rPr lang="pt-BR" sz="2600" dirty="0"/>
              <a:t> é formada por células de memória SRAM, que são tipicamente formadas por conjuntos de 6 transistores, onde 4 deles formam a estrutura que mantém a carga e os outros dois controlam o acesso para leitura e gravação. Se você pudesse olhar um chip de memória SRAM com um microscópio de elétrons, veria uma estrutura similar a essa: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MEMÓRIA CACHE</a:t>
            </a:r>
            <a:endParaRPr lang="pt-BR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276872"/>
            <a:ext cx="6840760" cy="334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Memória do Computador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MEMÓRIA PRINCIPAL:</a:t>
            </a:r>
          </a:p>
          <a:p>
            <a:r>
              <a:rPr lang="pt-BR" dirty="0" smtClean="0"/>
              <a:t>Dados que não cabem na memória </a:t>
            </a:r>
            <a:r>
              <a:rPr lang="pt-BR" dirty="0" err="1" smtClean="0"/>
              <a:t>cache</a:t>
            </a:r>
            <a:r>
              <a:rPr lang="pt-BR" dirty="0" smtClean="0"/>
              <a:t> residem na memória principal;</a:t>
            </a:r>
          </a:p>
          <a:p>
            <a:r>
              <a:rPr lang="pt-BR" dirty="0" smtClean="0"/>
              <a:t>Mais lenta;</a:t>
            </a:r>
          </a:p>
          <a:p>
            <a:r>
              <a:rPr lang="pt-BR" dirty="0" smtClean="0"/>
              <a:t>Maior que a </a:t>
            </a:r>
            <a:r>
              <a:rPr lang="pt-BR" dirty="0" err="1" smtClean="0"/>
              <a:t>cache</a:t>
            </a:r>
            <a:r>
              <a:rPr lang="pt-BR" dirty="0" smtClean="0"/>
              <a:t>;</a:t>
            </a:r>
          </a:p>
          <a:p>
            <a:r>
              <a:rPr lang="pt-BR" dirty="0" smtClean="0"/>
              <a:t>Custo inferior a </a:t>
            </a:r>
            <a:r>
              <a:rPr lang="pt-BR" dirty="0" err="1" smtClean="0"/>
              <a:t>cache</a:t>
            </a:r>
            <a:r>
              <a:rPr lang="pt-BR" dirty="0" smtClean="0"/>
              <a:t>.</a:t>
            </a:r>
            <a:endParaRPr lang="pt-BR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5053583"/>
            <a:ext cx="6120680" cy="1687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Memória do Computador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MEMÓRIA AUXILIAR:</a:t>
            </a:r>
          </a:p>
          <a:p>
            <a:r>
              <a:rPr lang="pt-BR" dirty="0" smtClean="0"/>
              <a:t>Armazenam os dados que não cabem na memória principal;</a:t>
            </a:r>
          </a:p>
          <a:p>
            <a:r>
              <a:rPr lang="pt-BR" dirty="0" smtClean="0"/>
              <a:t>Podem reter grande quantidade de dados;</a:t>
            </a:r>
          </a:p>
          <a:p>
            <a:r>
              <a:rPr lang="pt-BR" dirty="0" smtClean="0"/>
              <a:t>Os dados não são perdidos quando os computadores são desligados;</a:t>
            </a:r>
          </a:p>
          <a:p>
            <a:r>
              <a:rPr lang="pt-BR" dirty="0" smtClean="0"/>
              <a:t>Funcionamento muito lento (mecânico).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MEMÓRIA AUXILIAR</a:t>
            </a:r>
            <a:endParaRPr lang="pt-BR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6907" y="1196752"/>
            <a:ext cx="5461397" cy="544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Hardware</a:t>
            </a: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391" y="1500758"/>
            <a:ext cx="8832097" cy="4952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Memória do Computador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Memória auxiliar (discos magnéticos);</a:t>
            </a:r>
          </a:p>
          <a:p>
            <a:r>
              <a:rPr lang="pt-BR" dirty="0" smtClean="0"/>
              <a:t>Dois tipos de disco:</a:t>
            </a:r>
          </a:p>
          <a:p>
            <a:r>
              <a:rPr lang="pt-BR" dirty="0" smtClean="0"/>
              <a:t>Discos magnéticos rígidos</a:t>
            </a:r>
          </a:p>
          <a:p>
            <a:pPr lvl="1"/>
            <a:r>
              <a:rPr lang="pt-BR" dirty="0" smtClean="0"/>
              <a:t>Winchesters, </a:t>
            </a:r>
            <a:r>
              <a:rPr lang="pt-BR" dirty="0" err="1" smtClean="0"/>
              <a:t>Hard</a:t>
            </a:r>
            <a:r>
              <a:rPr lang="pt-BR" dirty="0" smtClean="0"/>
              <a:t> Disk;</a:t>
            </a:r>
            <a:endParaRPr lang="pt-BR" dirty="0"/>
          </a:p>
          <a:p>
            <a:r>
              <a:rPr lang="pt-BR" dirty="0" smtClean="0"/>
              <a:t>Discos magnéticos flexíveis</a:t>
            </a:r>
          </a:p>
          <a:p>
            <a:pPr lvl="1"/>
            <a:r>
              <a:rPr lang="pt-BR" dirty="0" smtClean="0"/>
              <a:t>Disquetes ou </a:t>
            </a:r>
            <a:r>
              <a:rPr lang="pt-BR" dirty="0" err="1" smtClean="0"/>
              <a:t>floppy</a:t>
            </a:r>
            <a:r>
              <a:rPr lang="pt-BR" dirty="0" smtClean="0"/>
              <a:t>;</a:t>
            </a:r>
            <a:endParaRPr lang="pt-BR" dirty="0"/>
          </a:p>
          <a:p>
            <a:r>
              <a:rPr lang="pt-BR" dirty="0" smtClean="0"/>
              <a:t>Os dados e programas devem primeiro ser transferidos para a memória principal antes de serem processados.</a:t>
            </a:r>
            <a:endParaRPr lang="pt-B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Memória do Computador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O PORTE do computador depende de:</a:t>
            </a:r>
          </a:p>
          <a:p>
            <a:pPr lvl="1"/>
            <a:r>
              <a:rPr lang="pt-BR" dirty="0" smtClean="0"/>
              <a:t>Componentes (essência da memória e do processador);</a:t>
            </a:r>
          </a:p>
          <a:p>
            <a:pPr lvl="1"/>
            <a:r>
              <a:rPr lang="pt-BR" dirty="0" smtClean="0"/>
              <a:t>Arquitetura;</a:t>
            </a:r>
          </a:p>
          <a:p>
            <a:pPr lvl="1"/>
            <a:r>
              <a:rPr lang="pt-BR" dirty="0" smtClean="0"/>
              <a:t>Periféricos;</a:t>
            </a:r>
          </a:p>
          <a:p>
            <a:pPr lvl="1"/>
            <a:r>
              <a:rPr lang="pt-BR" dirty="0" smtClean="0"/>
              <a:t>Software básico.</a:t>
            </a:r>
            <a:endParaRPr lang="pt-BR" dirty="0"/>
          </a:p>
          <a:p>
            <a:r>
              <a:rPr lang="pt-BR" dirty="0" smtClean="0"/>
              <a:t>O tamanho da memória principal é um dos indicadores do porte do computador;</a:t>
            </a:r>
          </a:p>
          <a:p>
            <a:r>
              <a:rPr lang="pt-BR" dirty="0" smtClean="0"/>
              <a:t>Unidade de medida BYTE.</a:t>
            </a:r>
            <a:endParaRPr lang="pt-B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Memória do Computador</a:t>
            </a:r>
            <a:endParaRPr lang="pt-BR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34" y="1954337"/>
            <a:ext cx="8156814" cy="4066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Hardware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8611937" cy="49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</a:t>
            </a:r>
            <a:r>
              <a:rPr lang="pt-BR" dirty="0"/>
              <a:t> </a:t>
            </a:r>
            <a:r>
              <a:rPr lang="pt-BR" dirty="0" smtClean="0"/>
              <a:t>Memória do Computador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memória do computador é dividida em unidades pequenas e de mesmo tamanho, chamadas PALAVRAS, sendo que cada uma tem um único endereço.</a:t>
            </a:r>
          </a:p>
          <a:p>
            <a:r>
              <a:rPr lang="pt-BR" dirty="0" smtClean="0"/>
              <a:t>Os endereços são permanentes (vêm de fábrica) e não podem ser modificados pelo programador.</a:t>
            </a:r>
            <a:endParaRPr lang="pt-B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5157192"/>
            <a:ext cx="654367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Memória do Computador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PALAVRA é formada por um grupo de 2, 4, 6 e até 8 BYTES (depende do modelo de computador).</a:t>
            </a:r>
          </a:p>
          <a:p>
            <a:r>
              <a:rPr lang="pt-BR" dirty="0" smtClean="0"/>
              <a:t>EXEMPLO: Palavra de 4 BYTES</a:t>
            </a:r>
            <a:endParaRPr lang="pt-B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730" y="4169643"/>
            <a:ext cx="8062718" cy="1923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Memória do Computador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BYTE (</a:t>
            </a:r>
            <a:r>
              <a:rPr lang="pt-BR" dirty="0" err="1" smtClean="0"/>
              <a:t>binary</a:t>
            </a:r>
            <a:r>
              <a:rPr lang="pt-BR" dirty="0" smtClean="0"/>
              <a:t> </a:t>
            </a:r>
            <a:r>
              <a:rPr lang="pt-BR" dirty="0" err="1" smtClean="0"/>
              <a:t>term</a:t>
            </a:r>
            <a:r>
              <a:rPr lang="pt-BR" dirty="0" smtClean="0"/>
              <a:t>): Unidade básica da informação.</a:t>
            </a:r>
          </a:p>
          <a:p>
            <a:pPr lvl="1"/>
            <a:r>
              <a:rPr lang="pt-BR" dirty="0" smtClean="0"/>
              <a:t>O BYTE é composto por 8 BITS;</a:t>
            </a:r>
            <a:endParaRPr lang="pt-BR" dirty="0"/>
          </a:p>
          <a:p>
            <a:r>
              <a:rPr lang="pt-BR" dirty="0" smtClean="0"/>
              <a:t>BIT (</a:t>
            </a:r>
            <a:r>
              <a:rPr lang="pt-BR" dirty="0" err="1" smtClean="0"/>
              <a:t>binary</a:t>
            </a:r>
            <a:r>
              <a:rPr lang="pt-BR" dirty="0" smtClean="0"/>
              <a:t> </a:t>
            </a:r>
            <a:r>
              <a:rPr lang="pt-BR" dirty="0" err="1" smtClean="0"/>
              <a:t>digit</a:t>
            </a:r>
            <a:r>
              <a:rPr lang="pt-BR" dirty="0" smtClean="0"/>
              <a:t>): Dígitos binários.</a:t>
            </a:r>
            <a:endParaRPr lang="pt-B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151" y="4725144"/>
            <a:ext cx="7926281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Memória do Computador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Os computadores armazenam as informações e fazem todo seu tratamento baseado em fenômenos sobre sistemas BIESTÁVEIS.</a:t>
            </a:r>
          </a:p>
          <a:p>
            <a:r>
              <a:rPr lang="pt-BR" dirty="0" smtClean="0"/>
              <a:t>Os símbolos básicos usados para representar os dois estágios são 0 e 1 (dígitos binários).</a:t>
            </a:r>
            <a:endParaRPr lang="pt-B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653136"/>
            <a:ext cx="7581020" cy="1186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Memória do Computador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Interligando todas as partes do computador, existem “fios” por onde “circulam” os bits.</a:t>
            </a:r>
          </a:p>
          <a:p>
            <a:r>
              <a:rPr lang="pt-BR" dirty="0" smtClean="0"/>
              <a:t>Computador de 16 bits: Existem 16 fios para o transporte dos dados.</a:t>
            </a:r>
          </a:p>
          <a:p>
            <a:r>
              <a:rPr lang="pt-BR" dirty="0" smtClean="0"/>
              <a:t>Computador de 32 bits: Existem 32 fios para o transporte dos dados.</a:t>
            </a:r>
          </a:p>
          <a:p>
            <a:r>
              <a:rPr lang="pt-BR" dirty="0" smtClean="0"/>
              <a:t>Computador de 64 bits: Existem 64 fios para o transporte dos dados.</a:t>
            </a:r>
            <a:endParaRPr lang="pt-B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Memória do Computador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Armazenamento de informações NÃO NUMÉRICAS.</a:t>
            </a:r>
          </a:p>
          <a:p>
            <a:r>
              <a:rPr lang="pt-BR" dirty="0" smtClean="0"/>
              <a:t>É feita através de um esquema de codificação.</a:t>
            </a:r>
          </a:p>
          <a:p>
            <a:r>
              <a:rPr lang="pt-BR" dirty="0" smtClean="0"/>
              <a:t>Dois métodos de codificação são os mais populares na indústria de computadores:</a:t>
            </a:r>
          </a:p>
          <a:p>
            <a:pPr lvl="1"/>
            <a:r>
              <a:rPr lang="pt-BR" dirty="0" smtClean="0"/>
              <a:t>Código EBCDIC (8 bits) – </a:t>
            </a:r>
            <a:r>
              <a:rPr lang="pt-BR" i="1" dirty="0" err="1" smtClean="0"/>
              <a:t>Extended</a:t>
            </a:r>
            <a:r>
              <a:rPr lang="pt-BR" i="1" dirty="0" smtClean="0"/>
              <a:t> </a:t>
            </a:r>
            <a:r>
              <a:rPr lang="pt-BR" i="1" dirty="0" err="1" smtClean="0"/>
              <a:t>Binary</a:t>
            </a:r>
            <a:r>
              <a:rPr lang="pt-BR" i="1" dirty="0" smtClean="0"/>
              <a:t> </a:t>
            </a:r>
            <a:r>
              <a:rPr lang="pt-BR" i="1" dirty="0" err="1" smtClean="0"/>
              <a:t>Coded</a:t>
            </a:r>
            <a:r>
              <a:rPr lang="pt-BR" i="1" dirty="0" smtClean="0"/>
              <a:t> Decimal </a:t>
            </a:r>
            <a:r>
              <a:rPr lang="pt-BR" i="1" dirty="0" err="1" smtClean="0"/>
              <a:t>Interchange</a:t>
            </a:r>
            <a:r>
              <a:rPr lang="pt-BR" i="1" dirty="0" smtClean="0"/>
              <a:t> </a:t>
            </a:r>
            <a:r>
              <a:rPr lang="pt-BR" i="1" dirty="0" err="1" smtClean="0"/>
              <a:t>Code</a:t>
            </a:r>
            <a:r>
              <a:rPr lang="pt-BR" dirty="0" smtClean="0"/>
              <a:t>;</a:t>
            </a:r>
          </a:p>
          <a:p>
            <a:pPr lvl="1"/>
            <a:r>
              <a:rPr lang="pt-BR" dirty="0" smtClean="0"/>
              <a:t>Código ASCII (7 bits) – </a:t>
            </a:r>
            <a:r>
              <a:rPr lang="pt-BR" i="1" dirty="0" err="1" smtClean="0"/>
              <a:t>American</a:t>
            </a:r>
            <a:r>
              <a:rPr lang="pt-BR" i="1" dirty="0" smtClean="0"/>
              <a:t> Standard </a:t>
            </a:r>
            <a:r>
              <a:rPr lang="pt-BR" i="1" dirty="0" err="1" smtClean="0"/>
              <a:t>Code</a:t>
            </a:r>
            <a:r>
              <a:rPr lang="pt-BR" i="1" dirty="0" smtClean="0"/>
              <a:t> for </a:t>
            </a:r>
            <a:r>
              <a:rPr lang="pt-BR" i="1" dirty="0" err="1" smtClean="0"/>
              <a:t>Information</a:t>
            </a:r>
            <a:r>
              <a:rPr lang="pt-BR" i="1" dirty="0" smtClean="0"/>
              <a:t> </a:t>
            </a:r>
            <a:r>
              <a:rPr lang="pt-BR" i="1" dirty="0" err="1" smtClean="0"/>
              <a:t>Interchange</a:t>
            </a:r>
            <a:r>
              <a:rPr lang="pt-BR" dirty="0" smtClean="0"/>
              <a:t>.</a:t>
            </a:r>
            <a:endParaRPr lang="pt-B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702</Words>
  <Application>Microsoft Office PowerPoint</Application>
  <PresentationFormat>Apresentação na tela (4:3)</PresentationFormat>
  <Paragraphs>93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23" baseType="lpstr">
      <vt:lpstr>Tema do Office</vt:lpstr>
      <vt:lpstr>Arquitetura básica de um Computador</vt:lpstr>
      <vt:lpstr>O Hardware</vt:lpstr>
      <vt:lpstr>O Hardware</vt:lpstr>
      <vt:lpstr>A Memória do Computador</vt:lpstr>
      <vt:lpstr>A Memória do Computador</vt:lpstr>
      <vt:lpstr>A Memória do Computador</vt:lpstr>
      <vt:lpstr>A Memória do Computador</vt:lpstr>
      <vt:lpstr>A Memória do Computador</vt:lpstr>
      <vt:lpstr>A Memória do Computador</vt:lpstr>
      <vt:lpstr>A Memória do Computador</vt:lpstr>
      <vt:lpstr>A Memória do Computador</vt:lpstr>
      <vt:lpstr>A Memória do Computador</vt:lpstr>
      <vt:lpstr>A Memória do Computador</vt:lpstr>
      <vt:lpstr>A Memória do Computador</vt:lpstr>
      <vt:lpstr>A Memória do Computador</vt:lpstr>
      <vt:lpstr>MEMÓRIA CACHE</vt:lpstr>
      <vt:lpstr>A Memória do Computador</vt:lpstr>
      <vt:lpstr>A Memória do Computador</vt:lpstr>
      <vt:lpstr>MEMÓRIA AUXILIAR</vt:lpstr>
      <vt:lpstr>A Memória do Computador</vt:lpstr>
      <vt:lpstr>A Memória do Computador</vt:lpstr>
      <vt:lpstr>A Memória do Computador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Sistemas de Numeração</dc:title>
  <dc:creator>Lelo</dc:creator>
  <cp:lastModifiedBy>Lelo</cp:lastModifiedBy>
  <cp:revision>16</cp:revision>
  <dcterms:created xsi:type="dcterms:W3CDTF">2011-08-09T02:01:43Z</dcterms:created>
  <dcterms:modified xsi:type="dcterms:W3CDTF">2011-08-09T04:20:35Z</dcterms:modified>
</cp:coreProperties>
</file>